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41"/>
  </p:notesMasterIdLst>
  <p:sldIdLst>
    <p:sldId id="256" r:id="rId6"/>
    <p:sldId id="556" r:id="rId7"/>
    <p:sldId id="677" r:id="rId8"/>
    <p:sldId id="607" r:id="rId9"/>
    <p:sldId id="608" r:id="rId10"/>
    <p:sldId id="609" r:id="rId11"/>
    <p:sldId id="610" r:id="rId12"/>
    <p:sldId id="611" r:id="rId13"/>
    <p:sldId id="612" r:id="rId14"/>
    <p:sldId id="613" r:id="rId15"/>
    <p:sldId id="614" r:id="rId16"/>
    <p:sldId id="615" r:id="rId17"/>
    <p:sldId id="616" r:id="rId18"/>
    <p:sldId id="617" r:id="rId19"/>
    <p:sldId id="688" r:id="rId20"/>
    <p:sldId id="619" r:id="rId21"/>
    <p:sldId id="620" r:id="rId22"/>
    <p:sldId id="621" r:id="rId23"/>
    <p:sldId id="623" r:id="rId24"/>
    <p:sldId id="624" r:id="rId25"/>
    <p:sldId id="713" r:id="rId26"/>
    <p:sldId id="678" r:id="rId27"/>
    <p:sldId id="643" r:id="rId28"/>
    <p:sldId id="645" r:id="rId29"/>
    <p:sldId id="679" r:id="rId30"/>
    <p:sldId id="649" r:id="rId31"/>
    <p:sldId id="650" r:id="rId32"/>
    <p:sldId id="651" r:id="rId33"/>
    <p:sldId id="652" r:id="rId34"/>
    <p:sldId id="657" r:id="rId35"/>
    <p:sldId id="708" r:id="rId36"/>
    <p:sldId id="709" r:id="rId37"/>
    <p:sldId id="710" r:id="rId38"/>
    <p:sldId id="711" r:id="rId39"/>
    <p:sldId id="712" r:id="rId4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19"/>
            <p14:sldId id="620"/>
            <p14:sldId id="621"/>
            <p14:sldId id="623"/>
            <p14:sldId id="624"/>
            <p14:sldId id="713"/>
            <p14:sldId id="678"/>
            <p14:sldId id="643"/>
            <p14:sldId id="645"/>
            <p14:sldId id="679"/>
            <p14:sldId id="649"/>
            <p14:sldId id="650"/>
            <p14:sldId id="651"/>
            <p14:sldId id="652"/>
            <p14:sldId id="657"/>
            <p14:sldId id="708"/>
            <p14:sldId id="709"/>
            <p14:sldId id="710"/>
            <p14:sldId id="711"/>
            <p14:sldId id="71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4914" autoAdjust="0"/>
  </p:normalViewPr>
  <p:slideViewPr>
    <p:cSldViewPr snapToGrid="0">
      <p:cViewPr varScale="1">
        <p:scale>
          <a:sx n="59" d="100"/>
          <a:sy n="59" d="100"/>
        </p:scale>
        <p:origin x="948" y="6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5/12/2016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The</a:t>
            </a:r>
            <a:r>
              <a:rPr lang="sv-SE" baseline="0" dirty="0"/>
              <a:t> Azure data Platform is HUGE and growing. This session will have to be brief about some of this content and make a few deep dives here and there.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 Azure Portal : SQL Servers</a:t>
            </a:r>
            <a:r>
              <a:rPr lang="en-AU" baseline="0" dirty="0"/>
              <a:t> / SQL Databases/ Show tools</a:t>
            </a:r>
            <a:endParaRPr lang="en-AU"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886298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Configurable consistency to trade off consistency and performance.</a:t>
            </a:r>
          </a:p>
          <a:p>
            <a:r>
              <a:rPr lang="en-US" dirty="0"/>
              <a:t>Database Accounts are configured with a default consistency level. </a:t>
            </a:r>
          </a:p>
          <a:p>
            <a:r>
              <a:rPr lang="en-US" dirty="0"/>
              <a:t>Consistency level can be weakened per read/query request.</a:t>
            </a:r>
          </a:p>
          <a:p>
            <a:endParaRPr lang="en-US" dirty="0"/>
          </a:p>
          <a:p>
            <a:r>
              <a:rPr lang="en-US" dirty="0"/>
              <a:t>Strong: </a:t>
            </a:r>
            <a:r>
              <a:rPr lang="en-US" sz="1200" dirty="0"/>
              <a:t>All writes are visible to all readers. Writes synchronously committed by a majority quorum of replicas and reads are acknowledged by the majority read quorum</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Bounded</a:t>
            </a:r>
            <a:r>
              <a:rPr lang="en-US" sz="1200" baseline="0" dirty="0"/>
              <a:t> Staleness: </a:t>
            </a:r>
            <a:r>
              <a:rPr lang="en-US" sz="1200" dirty="0"/>
              <a:t>Guaranteed ordering of writes, reads adhere to minimum freshness. Writes are propagated asynchronously, reads are acknowledged by majority quorum lagging by at most K prefixes.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Session: Read your own writes. Writes are propagated asynchronously while reads for a session are issued against the replica that can serve the requested version.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Eventual:</a:t>
            </a:r>
            <a:r>
              <a:rPr lang="en-US" sz="1200" baseline="0" dirty="0"/>
              <a:t> </a:t>
            </a:r>
            <a:r>
              <a:rPr lang="en-US" sz="1200" dirty="0">
                <a:solidFill>
                  <a:schemeClr val="tx1"/>
                </a:solidFill>
              </a:rPr>
              <a:t>Reads eventually converge with writes. Writes are propagated asynchronously while reads can be acknowledged by any replica. Readers may view older data then previously observed.</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Achieve near-infinite scale in terms of storage and throughput by horizontally partitioning data(</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Best partition option</a:t>
            </a:r>
            <a:r>
              <a:rPr lang="en-US" sz="1200" b="0" i="0" kern="1200" baseline="0" dirty="0">
                <a:solidFill>
                  <a:schemeClr val="tx1"/>
                </a:solidFill>
                <a:effectLst/>
                <a:latin typeface="+mn-lt"/>
                <a:ea typeface="+mn-ea"/>
                <a:cs typeface="+mn-cs"/>
              </a:rPr>
              <a:t> for </a:t>
            </a:r>
            <a:r>
              <a:rPr lang="en-US" sz="1200" b="0" i="0" kern="1200" dirty="0">
                <a:solidFill>
                  <a:schemeClr val="tx1"/>
                </a:solidFill>
                <a:effectLst/>
                <a:latin typeface="+mn-lt"/>
                <a:ea typeface="+mn-ea"/>
                <a:cs typeface="+mn-cs"/>
              </a:rPr>
              <a:t>data across collections will depend on data format and access patterns</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accounts can be scaled linearly with cost via collections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a:solidFill>
                  <a:schemeClr val="tx1"/>
                </a:solidFill>
                <a:effectLst/>
                <a:latin typeface="+mn-lt"/>
                <a:ea typeface="+mn-ea"/>
                <a:cs typeface="+mn-cs"/>
              </a:rPr>
              <a:t>consistent hashing</a:t>
            </a:r>
            <a:r>
              <a:rPr lang="en-US" sz="1200" b="0" i="0" kern="1200" dirty="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with </a:t>
            </a:r>
            <a:r>
              <a:rPr lang="en-US" sz="1200" b="0" i="1" kern="1200" dirty="0">
                <a:solidFill>
                  <a:schemeClr val="tx1"/>
                </a:solidFill>
                <a:effectLst/>
                <a:latin typeface="+mn-lt"/>
                <a:ea typeface="+mn-ea"/>
                <a:cs typeface="+mn-cs"/>
              </a:rPr>
              <a:t>time stamp</a:t>
            </a:r>
            <a:r>
              <a:rPr lang="en-US" sz="1200" b="0" i="0" kern="1200" dirty="0">
                <a:solidFill>
                  <a:schemeClr val="tx1"/>
                </a:solidFill>
                <a:effectLst/>
                <a:latin typeface="+mn-lt"/>
                <a:ea typeface="+mn-ea"/>
                <a:cs typeface="+mn-cs"/>
              </a:rPr>
              <a:t> properties (e.g., </a:t>
            </a:r>
            <a:r>
              <a:rPr lang="en-US" sz="1200" b="0" i="0" kern="1200" dirty="0" err="1">
                <a:solidFill>
                  <a:schemeClr val="tx1"/>
                </a:solidFill>
                <a:effectLst/>
                <a:latin typeface="+mn-lt"/>
                <a:ea typeface="+mn-ea"/>
                <a:cs typeface="+mn-cs"/>
              </a:rPr>
              <a:t>eventTime</a:t>
            </a:r>
            <a:r>
              <a:rPr lang="en-US" sz="1200" b="0" i="0" kern="1200" dirty="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C:\source\DevCamp\HOL\document-db\Demo</a:t>
            </a:r>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374352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9.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76"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emf"/><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Data Overview</a:t>
            </a:r>
          </a:p>
        </p:txBody>
      </p:sp>
      <p:sp>
        <p:nvSpPr>
          <p:cNvPr id="3" name="Text Placeholder 2"/>
          <p:cNvSpPr>
            <a:spLocks noGrp="1"/>
          </p:cNvSpPr>
          <p:nvPr>
            <p:ph type="body" sz="quarter" idx="10"/>
          </p:nvPr>
        </p:nvSpPr>
        <p:spPr/>
        <p:txBody>
          <a:bodyPr/>
          <a:lstStyle/>
          <a:p>
            <a:r>
              <a:rPr lang="en-US" dirty="0"/>
              <a:t>Himanshu Desai (Readify Principal Consultant)</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Gateway between Client layer</a:t>
            </a:r>
            <a:br>
              <a:rPr lang="en-US" sz="3600" spc="-51" dirty="0">
                <a:solidFill>
                  <a:schemeClr val="bg2"/>
                </a:solidFill>
                <a:latin typeface="+mj-lt"/>
              </a:rPr>
            </a:br>
            <a:r>
              <a:rPr lang="en-US" sz="3600" spc="-51" dirty="0">
                <a:solidFill>
                  <a:schemeClr val="bg2"/>
                </a:solidFill>
                <a:latin typeface="+mj-lt"/>
              </a:rPr>
              <a:t>and Platform layer.</a:t>
            </a: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Includes physical servicers</a:t>
            </a:r>
            <a:br>
              <a:rPr lang="en-US" sz="3600" spc="-51" dirty="0">
                <a:solidFill>
                  <a:schemeClr val="bg2"/>
                </a:solidFill>
                <a:latin typeface="+mj-lt"/>
              </a:rPr>
            </a:br>
            <a:r>
              <a:rPr lang="en-US" sz="3600" spc="-51" dirty="0">
                <a:solidFill>
                  <a:schemeClr val="bg2"/>
                </a:solidFill>
                <a:latin typeface="+mj-lt"/>
              </a:rPr>
              <a:t>and services that support</a:t>
            </a:r>
            <a:br>
              <a:rPr lang="en-US" sz="3600" spc="-51" dirty="0">
                <a:solidFill>
                  <a:schemeClr val="bg2"/>
                </a:solidFill>
                <a:latin typeface="+mj-lt"/>
              </a:rPr>
            </a:br>
            <a:r>
              <a:rPr lang="en-US" sz="3600" spc="-51" dirty="0">
                <a:solidFill>
                  <a:schemeClr val="bg2"/>
                </a:solidFill>
                <a:latin typeface="+mj-lt"/>
              </a:rPr>
              <a:t>the Services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Administration of the physical 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Interactively</a:t>
            </a:r>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en-US" dirty="0"/>
              <a:t>Automate Server Provisioning</a:t>
            </a:r>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SQL Database edition</a:t>
            </a:r>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a:solidFill>
                  <a:schemeClr val="bg2"/>
                </a:solidFill>
                <a:latin typeface="+mj-lt"/>
              </a:rPr>
              <a:t>This information is subject to change over time.</a:t>
            </a: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a:sym typeface="Wingdings" panose="05000000000000000000" pitchFamily="2" charset="2"/>
              </a:rPr>
              <a:t>DocumentDB</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0" indent="0">
              <a:buClr>
                <a:srgbClr val="92D050"/>
              </a:buClr>
              <a:buNone/>
            </a:pPr>
            <a:endParaRPr lang="en-US" sz="4000" dirty="0">
              <a:solidFill>
                <a:schemeClr val="bg1"/>
              </a:solidFill>
              <a:latin typeface="+mj-lt"/>
              <a:sym typeface="Wingdings" panose="05000000000000000000" pitchFamily="2" charset="2"/>
            </a:endParaRPr>
          </a:p>
          <a:p>
            <a:pPr marL="0" indent="0">
              <a:buClr>
                <a:srgbClr val="92D050"/>
              </a:buClr>
              <a:buNone/>
            </a:pPr>
            <a:endParaRPr lang="en-US" sz="4000" dirty="0">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 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retention policy: 7, 14 or 35 days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protection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 – SQL Database on Azure Portal</a:t>
            </a:r>
          </a:p>
        </p:txBody>
      </p:sp>
    </p:spTree>
    <p:extLst>
      <p:ext uri="{BB962C8B-B14F-4D97-AF65-F5344CB8AC3E}">
        <p14:creationId xmlns:p14="http://schemas.microsoft.com/office/powerpoint/2010/main" val="39867199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2339080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Engine</a:t>
            </a: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When you want reduced overhead and possibly need elastic scale.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t>Fully 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migrated</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maintenance</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CAPEX</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compatibility</a:t>
            </a: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support</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maintenance</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OPEX</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technology</a:t>
            </a: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Consistency</a:t>
            </a: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Writes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Reads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Strong</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sync quorum writes</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a:t>
                      </a:r>
                      <a:r>
                        <a:rPr lang="en-US" sz="4000" baseline="0" dirty="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Bounded</a:t>
                      </a: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baseline="0" dirty="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 reads</a:t>
                      </a: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 bound replica</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Eventual</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any replica</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a:solidFill>
                            <a:schemeClr val="tx1"/>
                          </a:solidFill>
                          <a:latin typeface="+mj-lt"/>
                          <a:ea typeface="+mn-ea"/>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Hash</a:t>
            </a:r>
            <a:br>
              <a:rPr lang="en-US" sz="6600" dirty="0"/>
            </a:br>
            <a:r>
              <a:rPr lang="en-US" sz="6600" dirty="0"/>
              <a:t>Range</a:t>
            </a:r>
            <a:br>
              <a:rPr lang="en-US" sz="6600" dirty="0"/>
            </a:br>
            <a:r>
              <a:rPr lang="en-US" sz="6600" dirty="0"/>
              <a:t>Lookup</a:t>
            </a:r>
          </a:p>
        </p:txBody>
      </p:sp>
      <p:sp>
        <p:nvSpPr>
          <p:cNvPr id="6" name="Title 5"/>
          <p:cNvSpPr>
            <a:spLocks noGrp="1"/>
          </p:cNvSpPr>
          <p:nvPr>
            <p:ph type="title"/>
          </p:nvPr>
        </p:nvSpPr>
        <p:spPr/>
        <p:txBody>
          <a:bodyPr/>
          <a:lstStyle/>
          <a:p>
            <a:r>
              <a:rPr lang="en-US" sz="4000" dirty="0"/>
              <a:t>Partitioning Data</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Hash</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Partitions 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Range</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Partitions 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Lookup</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Partitions 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Demo – Working with DocumentDB</a:t>
            </a:r>
          </a:p>
        </p:txBody>
      </p:sp>
    </p:spTree>
    <p:extLst>
      <p:ext uri="{BB962C8B-B14F-4D97-AF65-F5344CB8AC3E}">
        <p14:creationId xmlns:p14="http://schemas.microsoft.com/office/powerpoint/2010/main" val="3499344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a:solidFill>
                  <a:schemeClr val="bg1"/>
                </a:solidFill>
                <a:latin typeface="+mj-lt"/>
                <a:ea typeface="+mj-ea"/>
                <a:cs typeface="+mj-cs"/>
              </a:rPr>
              <a:t>From private to public 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2757849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Applications communicate directly 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1031</TotalTime>
  <Words>2882</Words>
  <Application>Microsoft Office PowerPoint</Application>
  <PresentationFormat>Widescreen</PresentationFormat>
  <Paragraphs>430</Paragraphs>
  <Slides>35</Slides>
  <Notes>30</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ＭＳ Ｐゴシック</vt:lpstr>
      <vt:lpstr>Arial</vt:lpstr>
      <vt:lpstr>Avenir LT Pro 45 Book</vt:lpstr>
      <vt:lpstr>Calibri</vt:lpstr>
      <vt:lpstr>Consolas</vt:lpstr>
      <vt:lpstr>Segoe UI</vt:lpstr>
      <vt:lpstr>Segoe UI Light</vt:lpstr>
      <vt:lpstr>Wingdings</vt:lpstr>
      <vt:lpstr>1_Azure Event</vt:lpstr>
      <vt:lpstr>5-30629_Build_Template_WHITE</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Provision Servers Interactively</vt:lpstr>
      <vt:lpstr>Automate Server Provisioning</vt:lpstr>
      <vt:lpstr>Automate Server Provisioning</vt:lpstr>
      <vt:lpstr>PowerPoint Presentation</vt:lpstr>
      <vt:lpstr>PowerPoint Presentation</vt:lpstr>
      <vt:lpstr>Demo – SQL Database on Azure Portal</vt:lpstr>
      <vt:lpstr>SQL Server VM</vt:lpstr>
      <vt:lpstr>Run SQL on VM</vt:lpstr>
      <vt:lpstr>SQL Database</vt:lpstr>
      <vt:lpstr>DocumentDB</vt:lpstr>
      <vt:lpstr>Fully managed, scalable JSON document database service</vt:lpstr>
      <vt:lpstr>Microsoft Azure Data Services</vt:lpstr>
      <vt:lpstr>MongoDB</vt:lpstr>
      <vt:lpstr>Tunable Consistency – four distinct levels </vt:lpstr>
      <vt:lpstr>PowerPoint Presentation</vt:lpstr>
      <vt:lpstr>Partitioning Data </vt:lpstr>
      <vt:lpstr>Partitioning Hash </vt:lpstr>
      <vt:lpstr>Partitioning Range </vt:lpstr>
      <vt:lpstr>Partitioning Lookup </vt:lpstr>
      <vt:lpstr>Demo – Working with DocumentDB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Himanshu Desai</cp:lastModifiedBy>
  <cp:revision>61</cp:revision>
  <cp:lastPrinted>2014-03-26T17:46:13Z</cp:lastPrinted>
  <dcterms:created xsi:type="dcterms:W3CDTF">2015-04-25T14:54:57Z</dcterms:created>
  <dcterms:modified xsi:type="dcterms:W3CDTF">2016-05-11T20:00:37Z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